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A0047-DBB1-4A5B-B373-EC3C5472AD62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C3420-6D3F-467B-A52D-4A23661051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usamvcluj.ro/CIC/documente/regulament_email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anelis.ro/summo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anelis.ro/summo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85800"/>
            <a:ext cx="6775268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1828800"/>
            <a:ext cx="24955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ubtitle 7"/>
          <p:cNvSpPr>
            <a:spLocks noGrp="1"/>
          </p:cNvSpPr>
          <p:nvPr>
            <p:ph type="subTitle" idx="1"/>
          </p:nvPr>
        </p:nvSpPr>
        <p:spPr>
          <a:xfrm>
            <a:off x="1600200" y="4495800"/>
            <a:ext cx="6400800" cy="1752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Determinarea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Indicelui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Hirsch</a:t>
            </a:r>
          </a:p>
          <a:p>
            <a:r>
              <a:rPr lang="en-US" dirty="0"/>
              <a:t>The Scopus h-index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Exemplu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Arrow 16"/>
          <p:cNvSpPr/>
          <p:nvPr/>
        </p:nvSpPr>
        <p:spPr>
          <a:xfrm rot="17975414">
            <a:off x="1523846" y="3523788"/>
            <a:ext cx="329441" cy="191424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53340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Select</a:t>
            </a:r>
            <a:r>
              <a:rPr lang="ro-RO" sz="2400" b="1" dirty="0" smtClean="0"/>
              <a:t>ăm</a:t>
            </a:r>
            <a:r>
              <a:rPr lang="en-US" sz="2400" b="1" dirty="0" smtClean="0"/>
              <a:t>: “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View citation overview</a:t>
            </a:r>
            <a:r>
              <a:rPr lang="en-US" sz="2400" b="1" dirty="0" smtClean="0"/>
              <a:t>”</a:t>
            </a:r>
            <a:endParaRPr lang="en-US" sz="2400" b="1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9144000" cy="346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ight Arrow 8"/>
          <p:cNvSpPr/>
          <p:nvPr/>
        </p:nvSpPr>
        <p:spPr>
          <a:xfrm rot="17975414">
            <a:off x="3276035" y="3466874"/>
            <a:ext cx="395704" cy="229053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Exemplu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58674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Observ</a:t>
            </a:r>
            <a:r>
              <a:rPr lang="ro-RO" sz="2400" b="1" dirty="0" smtClean="0"/>
              <a:t>ăm că Indicele Hirsch pentru d-na Profesor Carmen Socaciu, are valoarea 16. </a:t>
            </a:r>
            <a:r>
              <a:rPr lang="en-US" sz="2400" b="1" dirty="0" smtClean="0"/>
              <a:t>Select</a:t>
            </a:r>
            <a:r>
              <a:rPr lang="ro-RO" sz="2400" b="1" dirty="0" smtClean="0"/>
              <a:t>ăm</a:t>
            </a:r>
            <a:r>
              <a:rPr lang="en-US" sz="2400" b="1" dirty="0" smtClean="0"/>
              <a:t>: “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View </a:t>
            </a: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h-graph</a:t>
            </a:r>
            <a:r>
              <a:rPr lang="en-US" sz="2400" b="1" dirty="0" smtClean="0"/>
              <a:t>”</a:t>
            </a:r>
            <a:endParaRPr lang="en-US" sz="2400" b="1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8305800" cy="437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ight Arrow 16"/>
          <p:cNvSpPr/>
          <p:nvPr/>
        </p:nvSpPr>
        <p:spPr>
          <a:xfrm rot="17975414">
            <a:off x="1523847" y="3066586"/>
            <a:ext cx="329441" cy="191424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7975414">
            <a:off x="6705036" y="3085875"/>
            <a:ext cx="395704" cy="229053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Exemplu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60198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</a:t>
            </a: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ăm că cel mai citat articol are 131 de citări</a:t>
            </a:r>
            <a:r>
              <a:rPr lang="ro-RO" sz="2400" b="1" dirty="0" smtClean="0"/>
              <a:t>.</a:t>
            </a:r>
            <a:endParaRPr lang="en-US" sz="2400" b="1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7981950" cy="450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237" y="685799"/>
            <a:ext cx="8890363" cy="479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457200" y="5715000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Mulţumim pentru atenţie !</a:t>
            </a:r>
            <a:endParaRPr lang="en-US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Pentru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accesa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Scopus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Este ne</a:t>
            </a:r>
            <a:r>
              <a:rPr lang="ro-RO" dirty="0" smtClean="0"/>
              <a:t>ce</a:t>
            </a:r>
            <a:r>
              <a:rPr lang="en-US" dirty="0" err="1" smtClean="0"/>
              <a:t>sar</a:t>
            </a:r>
            <a:r>
              <a:rPr lang="en-US" dirty="0" smtClean="0"/>
              <a:t> s</a:t>
            </a:r>
            <a:r>
              <a:rPr lang="ro-RO" dirty="0" smtClean="0"/>
              <a:t>ă aveţi un cont pentru acces ANELIS MOBIL</a:t>
            </a:r>
            <a:r>
              <a:rPr lang="en-US" dirty="0" smtClean="0"/>
              <a:t>.</a:t>
            </a:r>
            <a:endParaRPr lang="ro-RO" dirty="0" smtClean="0"/>
          </a:p>
          <a:p>
            <a:r>
              <a:rPr lang="ro-RO" dirty="0" smtClean="0"/>
              <a:t>Pentru aceasta este necesar să aveţi o adresă E-mail din domeniul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usamvcluj.ro</a:t>
            </a:r>
          </a:p>
          <a:p>
            <a:r>
              <a:rPr lang="en-US" dirty="0" err="1" smtClean="0"/>
              <a:t>Pentru</a:t>
            </a:r>
            <a:r>
              <a:rPr lang="en-US" dirty="0" smtClean="0"/>
              <a:t> a ob</a:t>
            </a:r>
            <a:r>
              <a:rPr lang="ro-RO" dirty="0" smtClean="0"/>
              <a:t>ţ</a:t>
            </a:r>
            <a:r>
              <a:rPr lang="en-US" dirty="0" err="1" smtClean="0"/>
              <a:t>ine</a:t>
            </a:r>
            <a:r>
              <a:rPr lang="ro-RO" dirty="0" smtClean="0"/>
              <a:t> această adresă, urmaţi paşii precizaţi în</a:t>
            </a:r>
            <a:r>
              <a:rPr lang="en-US" dirty="0" smtClean="0"/>
              <a:t>: “</a:t>
            </a:r>
            <a:r>
              <a:rPr lang="pt-BR" dirty="0" smtClean="0"/>
              <a:t>Procedura pentru alocarea de adresa de e-mail”: </a:t>
            </a:r>
            <a:r>
              <a:rPr lang="pt-BR" sz="2400" dirty="0" smtClean="0">
                <a:hlinkClick r:id="rId2"/>
              </a:rPr>
              <a:t>http://usamvcluj.ro/CIC/documente/regulament_email.pdf</a:t>
            </a:r>
            <a:r>
              <a:rPr lang="pt-BR" sz="2400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Pasul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1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828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Accesa</a:t>
            </a:r>
            <a:r>
              <a:rPr lang="ro-RO" dirty="0" smtClean="0"/>
              <a:t>ţi pagina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http://www.anelis.ro/summon/</a:t>
            </a:r>
            <a:endParaRPr lang="en-US" dirty="0" smtClean="0"/>
          </a:p>
          <a:p>
            <a:pPr>
              <a:buNone/>
            </a:pPr>
            <a:r>
              <a:rPr lang="ro-RO" dirty="0" smtClean="0"/>
              <a:t>şi urmaţi paşii precizaţi în Secţiunea</a:t>
            </a:r>
            <a:r>
              <a:rPr lang="en-US" dirty="0" smtClean="0"/>
              <a:t>:</a:t>
            </a:r>
            <a:r>
              <a:rPr lang="ro-RO" dirty="0" smtClean="0"/>
              <a:t> </a:t>
            </a:r>
            <a:r>
              <a:rPr lang="en-US" dirty="0" smtClean="0"/>
              <a:t>“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Inregistrare</a:t>
            </a:r>
            <a:r>
              <a:rPr lang="en-US" dirty="0" smtClean="0"/>
              <a:t>”:</a:t>
            </a:r>
            <a:endParaRPr lang="ro-RO" dirty="0" smtClean="0"/>
          </a:p>
          <a:p>
            <a:endParaRPr lang="ro-RO" dirty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14300" y="2286000"/>
            <a:ext cx="9029700" cy="3493532"/>
            <a:chOff x="114300" y="2667000"/>
            <a:chExt cx="9029700" cy="3493532"/>
          </a:xfrm>
        </p:grpSpPr>
        <p:pic>
          <p:nvPicPr>
            <p:cNvPr id="14339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4300" y="2667000"/>
              <a:ext cx="9029700" cy="336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" name="TextBox 5"/>
            <p:cNvSpPr txBox="1"/>
            <p:nvPr/>
          </p:nvSpPr>
          <p:spPr>
            <a:xfrm>
              <a:off x="1981200" y="3657600"/>
              <a:ext cx="2819400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1. </a:t>
              </a:r>
              <a:r>
                <a:rPr lang="en-US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Inscrie</a:t>
              </a:r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ţi Numele</a:t>
              </a:r>
              <a:endPara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81200" y="4114800"/>
              <a:ext cx="2819400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en-US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Inscrie</a:t>
              </a:r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ţi Prenumele</a:t>
              </a:r>
              <a:endPara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114800" y="4876800"/>
              <a:ext cx="4572000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Selectaţi Universitatea noastră la Afiliere</a:t>
              </a:r>
              <a:endPara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57400" y="5334000"/>
              <a:ext cx="5181600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en-US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Inscrie</a:t>
              </a:r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ţi Adresa de E-mail (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ac</a:t>
              </a:r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</a:t>
              </a:r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cu: </a:t>
              </a:r>
              <a:r>
                <a:rPr lang="en-US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usamvcluj.ro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9600" y="5791200"/>
              <a:ext cx="4038600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4. </a:t>
              </a:r>
              <a:r>
                <a:rPr lang="en-US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Ap</a:t>
              </a:r>
              <a:r>
                <a:rPr lang="ro-RO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ăsaţi Butonul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“</a:t>
              </a:r>
              <a:r>
                <a:rPr lang="en-US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Inregistrare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”.</a:t>
              </a:r>
              <a:endPara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04800" y="60198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Ve</a:t>
            </a:r>
            <a:r>
              <a:rPr lang="ro-RO" sz="2400" b="1" dirty="0" smtClean="0"/>
              <a:t>ţi primi, pe adresa de E-mail indicată</a:t>
            </a:r>
            <a:r>
              <a:rPr lang="en-US" sz="2400" b="1" dirty="0" smtClean="0"/>
              <a:t>: Username </a:t>
            </a:r>
            <a:r>
              <a:rPr lang="ro-RO" sz="2400" b="1" dirty="0" smtClean="0"/>
              <a:t>şi Parolă</a:t>
            </a:r>
            <a:endParaRPr lang="en-US" sz="2400" b="1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Pasul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828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Accesa</a:t>
            </a:r>
            <a:r>
              <a:rPr lang="ro-RO" dirty="0" smtClean="0"/>
              <a:t>ţi pagina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http://www.anelis.ro/summon/</a:t>
            </a:r>
            <a:endParaRPr lang="en-US" dirty="0" smtClean="0"/>
          </a:p>
          <a:p>
            <a:pPr>
              <a:buNone/>
            </a:pPr>
            <a:r>
              <a:rPr lang="ro-RO" dirty="0" smtClean="0"/>
              <a:t>şi urmaţi paşii precizaţi în Secţiunea</a:t>
            </a:r>
            <a:r>
              <a:rPr lang="en-US" dirty="0" smtClean="0"/>
              <a:t>:</a:t>
            </a:r>
            <a:r>
              <a:rPr lang="ro-RO" dirty="0" smtClean="0"/>
              <a:t> </a:t>
            </a:r>
            <a:r>
              <a:rPr lang="en-US" dirty="0" smtClean="0"/>
              <a:t>“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Login</a:t>
            </a:r>
            <a:r>
              <a:rPr lang="en-US" dirty="0" smtClean="0"/>
              <a:t>”:</a:t>
            </a:r>
            <a:endParaRPr lang="ro-RO" dirty="0" smtClean="0"/>
          </a:p>
          <a:p>
            <a:endParaRPr lang="ro-RO" dirty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60198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Ve</a:t>
            </a:r>
            <a:r>
              <a:rPr lang="ro-RO" sz="2400" b="1" dirty="0" smtClean="0"/>
              <a:t>ţi primi, pe adresa de E-mail indicată</a:t>
            </a:r>
            <a:r>
              <a:rPr lang="en-US" sz="2400" b="1" dirty="0" smtClean="0"/>
              <a:t>: Username </a:t>
            </a:r>
            <a:r>
              <a:rPr lang="ro-RO" sz="2400" b="1" dirty="0" smtClean="0"/>
              <a:t>şi Parolă</a:t>
            </a:r>
            <a:endParaRPr lang="en-US" sz="2400" b="1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2514600"/>
            <a:ext cx="477202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Pasul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828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dirty="0" smtClean="0"/>
              <a:t>Pe pagina care se deschide, daţi click pe Secţiunea</a:t>
            </a:r>
            <a:r>
              <a:rPr lang="en-US" dirty="0" smtClean="0"/>
              <a:t>:</a:t>
            </a:r>
            <a:r>
              <a:rPr lang="ro-RO" dirty="0" smtClean="0"/>
              <a:t> </a:t>
            </a:r>
            <a:r>
              <a:rPr lang="en-US" dirty="0" smtClean="0"/>
              <a:t>“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Resurse electronice, platforme de ...</a:t>
            </a:r>
            <a:r>
              <a:rPr lang="en-US" dirty="0" smtClean="0"/>
              <a:t>”</a:t>
            </a:r>
            <a:endParaRPr lang="ro-RO" dirty="0" smtClean="0"/>
          </a:p>
          <a:p>
            <a:endParaRPr lang="ro-RO" dirty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590800"/>
            <a:ext cx="8277225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ight Arrow 7"/>
          <p:cNvSpPr/>
          <p:nvPr/>
        </p:nvSpPr>
        <p:spPr>
          <a:xfrm>
            <a:off x="2286000" y="3276600"/>
            <a:ext cx="609600" cy="22860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Pasul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8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dirty="0" smtClean="0"/>
              <a:t>Pe pagina care se deschide, selectaţi</a:t>
            </a:r>
            <a:r>
              <a:rPr lang="en-US" dirty="0" smtClean="0"/>
              <a:t>:</a:t>
            </a:r>
            <a:r>
              <a:rPr lang="ro-RO" dirty="0" smtClean="0"/>
              <a:t> </a:t>
            </a:r>
            <a:r>
              <a:rPr lang="en-US" dirty="0" smtClean="0"/>
              <a:t>“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Scopus</a:t>
            </a:r>
            <a:r>
              <a:rPr lang="en-US" dirty="0" smtClean="0"/>
              <a:t>”</a:t>
            </a:r>
            <a:endParaRPr lang="ro-RO" dirty="0" smtClean="0"/>
          </a:p>
          <a:p>
            <a:endParaRPr lang="ro-RO" dirty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590800"/>
            <a:ext cx="7381875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ight Arrow 7"/>
          <p:cNvSpPr/>
          <p:nvPr/>
        </p:nvSpPr>
        <p:spPr>
          <a:xfrm>
            <a:off x="457200" y="4572000"/>
            <a:ext cx="609600" cy="22860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Căutare în Scopus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Arrow 7"/>
          <p:cNvSpPr/>
          <p:nvPr/>
        </p:nvSpPr>
        <p:spPr>
          <a:xfrm>
            <a:off x="457200" y="4572000"/>
            <a:ext cx="609600" cy="22860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381" y="1371600"/>
            <a:ext cx="9065619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ight Arrow 8"/>
          <p:cNvSpPr/>
          <p:nvPr/>
        </p:nvSpPr>
        <p:spPr>
          <a:xfrm rot="5400000">
            <a:off x="1104900" y="2171700"/>
            <a:ext cx="609600" cy="22860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ine Callout 2 9"/>
          <p:cNvSpPr/>
          <p:nvPr/>
        </p:nvSpPr>
        <p:spPr>
          <a:xfrm>
            <a:off x="3124200" y="3581400"/>
            <a:ext cx="1676400" cy="381000"/>
          </a:xfrm>
          <a:prstGeom prst="borderCallout2">
            <a:avLst>
              <a:gd name="adj1" fmla="val 52239"/>
              <a:gd name="adj2" fmla="val -891"/>
              <a:gd name="adj3" fmla="val 7587"/>
              <a:gd name="adj4" fmla="val -7365"/>
              <a:gd name="adj5" fmla="val -113546"/>
              <a:gd name="adj6" fmla="val -25405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o-RO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Înscrieţi Numele</a:t>
            </a:r>
            <a:endParaRPr lang="en-US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2209800"/>
            <a:ext cx="28956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Selectaţi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“Author search”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Line Callout 2 11"/>
          <p:cNvSpPr/>
          <p:nvPr/>
        </p:nvSpPr>
        <p:spPr>
          <a:xfrm>
            <a:off x="3733800" y="4038600"/>
            <a:ext cx="2895600" cy="381000"/>
          </a:xfrm>
          <a:prstGeom prst="borderCallout2">
            <a:avLst>
              <a:gd name="adj1" fmla="val -6366"/>
              <a:gd name="adj2" fmla="val 48797"/>
              <a:gd name="adj3" fmla="val -90088"/>
              <a:gd name="adj4" fmla="val 44893"/>
              <a:gd name="adj5" fmla="val -230755"/>
              <a:gd name="adj6" fmla="val 37019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o-RO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Înscrieţi </a:t>
            </a:r>
            <a:r>
              <a:rPr lang="en-US" sz="1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Pren</a:t>
            </a:r>
            <a:r>
              <a:rPr lang="ro-RO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umele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1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</a:t>
            </a:r>
            <a:r>
              <a:rPr lang="ro-RO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ţ</a:t>
            </a:r>
            <a:r>
              <a:rPr lang="en-US" sz="1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ialele</a:t>
            </a:r>
            <a:endParaRPr lang="en-US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Exemplu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438" y="1285875"/>
            <a:ext cx="747712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ight Arrow 16"/>
          <p:cNvSpPr/>
          <p:nvPr/>
        </p:nvSpPr>
        <p:spPr>
          <a:xfrm rot="17975414">
            <a:off x="7031701" y="3636188"/>
            <a:ext cx="609600" cy="22860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Exemplu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1219200"/>
            <a:ext cx="8458200" cy="1588"/>
          </a:xfrm>
          <a:prstGeom prst="line">
            <a:avLst/>
          </a:prstGeom>
          <a:ln w="50800" cmpd="thinThick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803" y="1371600"/>
            <a:ext cx="8773797" cy="3660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ight Arrow 16"/>
          <p:cNvSpPr/>
          <p:nvPr/>
        </p:nvSpPr>
        <p:spPr>
          <a:xfrm rot="17975414">
            <a:off x="1523846" y="3523788"/>
            <a:ext cx="329441" cy="191424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53340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/>
              <a:t>Dintre autorii cu Numele</a:t>
            </a:r>
            <a:r>
              <a:rPr lang="en-US" sz="2400" b="1" dirty="0" smtClean="0"/>
              <a:t>: “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Socaciu</a:t>
            </a:r>
            <a:r>
              <a:rPr lang="en-US" sz="2400" b="1" dirty="0" smtClean="0"/>
              <a:t>”</a:t>
            </a:r>
            <a:r>
              <a:rPr lang="ro-RO" sz="2400" b="1" dirty="0" smtClean="0"/>
              <a:t> şi Iniţiala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Prenumelui</a:t>
            </a:r>
            <a:r>
              <a:rPr lang="en-US" sz="2400" b="1" dirty="0" smtClean="0"/>
              <a:t>: “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2400" b="1" dirty="0" smtClean="0"/>
              <a:t>”, de </a:t>
            </a:r>
            <a:r>
              <a:rPr lang="en-US" sz="2400" b="1" dirty="0" err="1" smtClean="0"/>
              <a:t>mai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sus</a:t>
            </a:r>
            <a:r>
              <a:rPr lang="en-US" sz="2400" b="1" dirty="0" smtClean="0"/>
              <a:t>, select</a:t>
            </a:r>
            <a:r>
              <a:rPr lang="ro-RO" sz="2400" b="1" dirty="0" smtClean="0"/>
              <a:t>ăm </a:t>
            </a:r>
            <a:r>
              <a:rPr lang="en-US" sz="2400" b="1" dirty="0" smtClean="0"/>
              <a:t>“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Socaciu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Carmen</a:t>
            </a:r>
            <a:r>
              <a:rPr lang="en-US" sz="2400" b="1" dirty="0" smtClean="0"/>
              <a:t>”</a:t>
            </a:r>
            <a:r>
              <a:rPr lang="ro-RO" sz="2400" b="1" dirty="0" smtClean="0"/>
              <a:t> 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307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Pentru a accesa Scopus</vt:lpstr>
      <vt:lpstr>Pasul 1</vt:lpstr>
      <vt:lpstr>Pasul 2</vt:lpstr>
      <vt:lpstr>Pasul 3</vt:lpstr>
      <vt:lpstr>Pasul 4</vt:lpstr>
      <vt:lpstr>Căutare în Scopus</vt:lpstr>
      <vt:lpstr>Exemplu</vt:lpstr>
      <vt:lpstr>Exemplu</vt:lpstr>
      <vt:lpstr>Exemplu</vt:lpstr>
      <vt:lpstr>Exemplu</vt:lpstr>
      <vt:lpstr>Exemplu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SCOPUS</dc:title>
  <dc:creator>COMP</dc:creator>
  <cp:lastModifiedBy>COMP</cp:lastModifiedBy>
  <cp:revision>15</cp:revision>
  <dcterms:created xsi:type="dcterms:W3CDTF">2015-02-25T12:31:22Z</dcterms:created>
  <dcterms:modified xsi:type="dcterms:W3CDTF">2015-02-25T14:51:14Z</dcterms:modified>
</cp:coreProperties>
</file>